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2" r:id="rId14"/>
    <p:sldId id="271" r:id="rId15"/>
    <p:sldId id="257" r:id="rId16"/>
    <p:sldId id="258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82" autoAdjust="0"/>
    <p:restoredTop sz="94660"/>
  </p:normalViewPr>
  <p:slideViewPr>
    <p:cSldViewPr>
      <p:cViewPr varScale="1">
        <p:scale>
          <a:sx n="74" d="100"/>
          <a:sy n="74" d="100"/>
        </p:scale>
        <p:origin x="-9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6FF1E-4BB9-41EB-A3F4-4790C176DAB2}" type="datetimeFigureOut">
              <a:rPr lang="en-US" smtClean="0"/>
              <a:pPr/>
              <a:t>3/2/2013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21008C-0346-44FE-8A36-E2D93D305B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6FF1E-4BB9-41EB-A3F4-4790C176DAB2}" type="datetimeFigureOut">
              <a:rPr lang="en-US" smtClean="0"/>
              <a:pPr/>
              <a:t>3/2/2013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21008C-0346-44FE-8A36-E2D93D305B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6FF1E-4BB9-41EB-A3F4-4790C176DAB2}" type="datetimeFigureOut">
              <a:rPr lang="en-US" smtClean="0"/>
              <a:pPr/>
              <a:t>3/2/2013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21008C-0346-44FE-8A36-E2D93D305B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6FF1E-4BB9-41EB-A3F4-4790C176DAB2}" type="datetimeFigureOut">
              <a:rPr lang="en-US" smtClean="0"/>
              <a:pPr/>
              <a:t>3/2/2013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21008C-0346-44FE-8A36-E2D93D305B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6FF1E-4BB9-41EB-A3F4-4790C176DAB2}" type="datetimeFigureOut">
              <a:rPr lang="en-US" smtClean="0"/>
              <a:pPr/>
              <a:t>3/2/2013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21008C-0346-44FE-8A36-E2D93D305B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6FF1E-4BB9-41EB-A3F4-4790C176DAB2}" type="datetimeFigureOut">
              <a:rPr lang="en-US" smtClean="0"/>
              <a:pPr/>
              <a:t>3/2/2013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21008C-0346-44FE-8A36-E2D93D305B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6FF1E-4BB9-41EB-A3F4-4790C176DAB2}" type="datetimeFigureOut">
              <a:rPr lang="en-US" smtClean="0"/>
              <a:pPr/>
              <a:t>3/2/2013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21008C-0346-44FE-8A36-E2D93D305B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6FF1E-4BB9-41EB-A3F4-4790C176DAB2}" type="datetimeFigureOut">
              <a:rPr lang="en-US" smtClean="0"/>
              <a:pPr/>
              <a:t>3/2/2013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21008C-0346-44FE-8A36-E2D93D305B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6FF1E-4BB9-41EB-A3F4-4790C176DAB2}" type="datetimeFigureOut">
              <a:rPr lang="en-US" smtClean="0"/>
              <a:pPr/>
              <a:t>3/2/2013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21008C-0346-44FE-8A36-E2D93D305B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6FF1E-4BB9-41EB-A3F4-4790C176DAB2}" type="datetimeFigureOut">
              <a:rPr lang="en-US" smtClean="0"/>
              <a:pPr/>
              <a:t>3/2/2013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21008C-0346-44FE-8A36-E2D93D305B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6FF1E-4BB9-41EB-A3F4-4790C176DAB2}" type="datetimeFigureOut">
              <a:rPr lang="en-US" smtClean="0"/>
              <a:pPr/>
              <a:t>3/2/2013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21008C-0346-44FE-8A36-E2D93D305B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4A6FF1E-4BB9-41EB-A3F4-4790C176DAB2}" type="datetimeFigureOut">
              <a:rPr lang="en-US" smtClean="0"/>
              <a:pPr/>
              <a:t>3/2/2013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421008C-0346-44FE-8A36-E2D93D305B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Online Learning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EDU 640</a:t>
            </a:r>
          </a:p>
          <a:p>
            <a:r>
              <a:rPr lang="en-US" dirty="0" smtClean="0"/>
              <a:t>Michael Fischer, Chris Long, Mike Kroll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Approved based on the following criteria:	</a:t>
            </a:r>
          </a:p>
          <a:p>
            <a:pPr lvl="1"/>
            <a:r>
              <a:rPr lang="en-US" dirty="0" smtClean="0"/>
              <a:t>Alignment with content standards</a:t>
            </a:r>
          </a:p>
          <a:p>
            <a:pPr lvl="1"/>
            <a:r>
              <a:rPr lang="en-US" dirty="0" smtClean="0"/>
              <a:t>Same qualifications as teachers in traditional educational setting</a:t>
            </a:r>
          </a:p>
          <a:p>
            <a:pPr lvl="1"/>
            <a:r>
              <a:rPr lang="en-US" dirty="0" smtClean="0"/>
              <a:t>Instructional staff must annually demonstrate proficiency in delivering instruction via distance learning delivery system</a:t>
            </a:r>
          </a:p>
          <a:p>
            <a:pPr lvl="1"/>
            <a:r>
              <a:rPr lang="en-US" dirty="0" smtClean="0"/>
              <a:t>Must offer professional development to instructional staff delivering distance courses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Providers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1148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3749675"/>
                <a:gridCol w="3749675"/>
              </a:tblGrid>
              <a:tr h="82296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APEX</a:t>
                      </a:r>
                      <a:endParaRPr lang="en-US" sz="2400" b="1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Black Hills Online</a:t>
                      </a:r>
                      <a:r>
                        <a:rPr lang="en-US" sz="2400" baseline="0" dirty="0" smtClean="0"/>
                        <a:t> Learning Community</a:t>
                      </a:r>
                      <a:endParaRPr lang="en-US" sz="2400" b="1" dirty="0"/>
                    </a:p>
                  </a:txBody>
                  <a:tcPr marL="83326" marR="83326"/>
                </a:tc>
              </a:tr>
              <a:tr h="82296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Black Hills State</a:t>
                      </a:r>
                      <a:r>
                        <a:rPr lang="en-US" sz="2400" baseline="0" dirty="0" smtClean="0"/>
                        <a:t> University</a:t>
                      </a:r>
                      <a:endParaRPr lang="en-US" sz="2400" b="1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DIAL</a:t>
                      </a:r>
                      <a:endParaRPr lang="en-US" sz="2400" b="1" dirty="0"/>
                    </a:p>
                  </a:txBody>
                  <a:tcPr marL="83326" marR="83326"/>
                </a:tc>
              </a:tr>
              <a:tr h="82296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E-Learning Center, NSU</a:t>
                      </a:r>
                      <a:endParaRPr lang="en-US" sz="2400" b="1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High Plains Alternative School</a:t>
                      </a:r>
                      <a:endParaRPr lang="en-US" sz="2400" b="1" dirty="0"/>
                    </a:p>
                  </a:txBody>
                  <a:tcPr marL="83326" marR="83326"/>
                </a:tc>
              </a:tr>
              <a:tr h="82296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Learning Power/E-Learning</a:t>
                      </a:r>
                      <a:r>
                        <a:rPr lang="en-US" sz="2400" baseline="0" dirty="0" smtClean="0"/>
                        <a:t> Center</a:t>
                      </a:r>
                      <a:endParaRPr lang="en-US" sz="2400" b="1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Mitchell Technical Institute</a:t>
                      </a:r>
                      <a:endParaRPr lang="en-US" sz="2400" b="1" dirty="0"/>
                    </a:p>
                  </a:txBody>
                  <a:tcPr marL="83326" marR="83326"/>
                </a:tc>
              </a:tr>
              <a:tr h="82296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ND</a:t>
                      </a:r>
                      <a:r>
                        <a:rPr lang="en-US" sz="2400" baseline="0" dirty="0" smtClean="0"/>
                        <a:t> Center for Distance Education</a:t>
                      </a:r>
                      <a:endParaRPr lang="en-US" sz="2400" b="1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UNL Independent Study High School</a:t>
                      </a:r>
                      <a:endParaRPr lang="en-US" sz="2400" b="1" dirty="0"/>
                    </a:p>
                  </a:txBody>
                  <a:tcPr marL="83326" marR="83326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Approval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Alignment with state content standards</a:t>
            </a:r>
          </a:p>
          <a:p>
            <a:r>
              <a:rPr lang="en-US" dirty="0" smtClean="0"/>
              <a:t>Qualified instructional staff</a:t>
            </a:r>
          </a:p>
          <a:p>
            <a:r>
              <a:rPr lang="en-US" dirty="0" smtClean="0"/>
              <a:t>Evaluation to demonstrate course completion</a:t>
            </a:r>
          </a:p>
          <a:p>
            <a:r>
              <a:rPr lang="en-US" dirty="0" smtClean="0"/>
              <a:t>Assurance to comply with </a:t>
            </a:r>
            <a:r>
              <a:rPr lang="en-US" dirty="0" smtClean="0"/>
              <a:t>ADA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Approval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 covers</a:t>
            </a:r>
          </a:p>
          <a:p>
            <a:pPr lvl="1"/>
            <a:r>
              <a:rPr lang="en-US" dirty="0" smtClean="0"/>
              <a:t>Course Outcomes</a:t>
            </a:r>
          </a:p>
          <a:p>
            <a:pPr lvl="1"/>
            <a:r>
              <a:rPr lang="en-US" dirty="0" smtClean="0"/>
              <a:t>Course Construction</a:t>
            </a:r>
          </a:p>
          <a:p>
            <a:pPr lvl="1"/>
            <a:r>
              <a:rPr lang="en-US" dirty="0" smtClean="0"/>
              <a:t>Course Interaction</a:t>
            </a:r>
          </a:p>
          <a:p>
            <a:pPr lvl="1"/>
            <a:r>
              <a:rPr lang="en-US" dirty="0" smtClean="0"/>
              <a:t>Course Assessment</a:t>
            </a:r>
          </a:p>
          <a:p>
            <a:pPr lvl="1"/>
            <a:r>
              <a:rPr lang="en-US" dirty="0" smtClean="0"/>
              <a:t>Course Technologies</a:t>
            </a:r>
          </a:p>
          <a:p>
            <a:pPr lvl="1"/>
            <a:r>
              <a:rPr lang="en-US" dirty="0" smtClean="0"/>
              <a:t>Course Resources</a:t>
            </a:r>
          </a:p>
          <a:p>
            <a:pPr lvl="1"/>
            <a:r>
              <a:rPr lang="en-US" dirty="0" smtClean="0"/>
              <a:t>Course Maintenance </a:t>
            </a:r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</a:t>
            </a:r>
            <a:r>
              <a:rPr lang="en-US" smtClean="0"/>
              <a:t>plains </a:t>
            </a:r>
            <a:br>
              <a:rPr lang="en-US" smtClean="0"/>
            </a:br>
            <a:r>
              <a:rPr lang="en-US" smtClean="0"/>
              <a:t>virtual school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Chester Area CyberSchool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r>
              <a:rPr lang="en-US" baseline="30000" dirty="0" smtClean="0"/>
              <a:t>th</a:t>
            </a:r>
            <a:r>
              <a:rPr lang="en-US" dirty="0" smtClean="0"/>
              <a:t> year of working with </a:t>
            </a:r>
            <a:r>
              <a:rPr lang="en-US" dirty="0" err="1" smtClean="0"/>
              <a:t>Hutterite</a:t>
            </a:r>
            <a:r>
              <a:rPr lang="en-US" dirty="0" smtClean="0"/>
              <a:t> colonies in SD</a:t>
            </a:r>
          </a:p>
          <a:p>
            <a:r>
              <a:rPr lang="en-US" dirty="0" smtClean="0"/>
              <a:t>Currently work with 23 of the 60+ colonies in SD</a:t>
            </a:r>
          </a:p>
          <a:p>
            <a:pPr lvl="1"/>
            <a:r>
              <a:rPr lang="en-US" dirty="0" smtClean="0"/>
              <a:t>Have worked with 30 of them over the years</a:t>
            </a:r>
          </a:p>
          <a:p>
            <a:r>
              <a:rPr lang="en-US" dirty="0" smtClean="0"/>
              <a:t>Offer students a full high school program</a:t>
            </a:r>
          </a:p>
          <a:p>
            <a:r>
              <a:rPr lang="en-US" dirty="0" smtClean="0"/>
              <a:t>Classes offered through an Intranet</a:t>
            </a:r>
            <a:endParaRPr lang="en-US"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Plains Virtual 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Based out of Chester, SD</a:t>
            </a:r>
            <a:endParaRPr lang="en-US" dirty="0" smtClean="0"/>
          </a:p>
          <a:p>
            <a:r>
              <a:rPr lang="en-US" dirty="0" smtClean="0"/>
              <a:t>9 full time and 3 part time staff</a:t>
            </a:r>
          </a:p>
          <a:p>
            <a:r>
              <a:rPr lang="en-US" dirty="0" smtClean="0"/>
              <a:t>Classes offered online with some face-to-face </a:t>
            </a:r>
          </a:p>
          <a:p>
            <a:r>
              <a:rPr lang="en-US" dirty="0" smtClean="0"/>
              <a:t>Certified through the state virtual school</a:t>
            </a:r>
          </a:p>
          <a:p>
            <a:r>
              <a:rPr lang="en-US" dirty="0" smtClean="0"/>
              <a:t>Charge $250 per semester</a:t>
            </a:r>
          </a:p>
          <a:p>
            <a:r>
              <a:rPr lang="en-US" dirty="0" smtClean="0"/>
              <a:t>Will travel and see students sometimes if needed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with contact person at the school</a:t>
            </a:r>
          </a:p>
          <a:p>
            <a:r>
              <a:rPr lang="en-US" dirty="0" smtClean="0"/>
              <a:t>Offer </a:t>
            </a:r>
            <a:r>
              <a:rPr lang="en-US" dirty="0" smtClean="0"/>
              <a:t>26 different courses</a:t>
            </a:r>
          </a:p>
          <a:p>
            <a:pPr lvl="1"/>
            <a:r>
              <a:rPr lang="en-US" dirty="0" smtClean="0"/>
              <a:t>92 Semester long courses taken this year</a:t>
            </a:r>
          </a:p>
          <a:p>
            <a:r>
              <a:rPr lang="en-US" dirty="0" smtClean="0"/>
              <a:t>Can graduate with a degree from Chester High School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South Dakota</a:t>
            </a:r>
            <a:br>
              <a:rPr lang="en-US" dirty="0" smtClean="0"/>
            </a:br>
            <a:r>
              <a:rPr lang="en-US" dirty="0" smtClean="0"/>
              <a:t>Virtual School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Clearinghouse of distance courses</a:t>
            </a:r>
          </a:p>
          <a:p>
            <a:r>
              <a:rPr lang="en-US" dirty="0" smtClean="0"/>
              <a:t>Providers are approved by the SD DOE</a:t>
            </a:r>
          </a:p>
          <a:p>
            <a:r>
              <a:rPr lang="en-US" dirty="0" smtClean="0"/>
              <a:t>Courses offered in variety of formats</a:t>
            </a:r>
          </a:p>
          <a:p>
            <a:r>
              <a:rPr lang="en-US" dirty="0" smtClean="0"/>
              <a:t>Goal is to provide choice, flexibility, quality, and equity for students across state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it for?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JH/HS students enrolled in SD school</a:t>
            </a:r>
          </a:p>
          <a:p>
            <a:r>
              <a:rPr lang="en-US" dirty="0" smtClean="0"/>
              <a:t>Students must work through school’s designated distance education coordinator</a:t>
            </a:r>
          </a:p>
          <a:p>
            <a:r>
              <a:rPr lang="en-US" dirty="0" smtClean="0"/>
              <a:t>Home school students must register through resident public school district</a:t>
            </a:r>
          </a:p>
          <a:p>
            <a:r>
              <a:rPr lang="en-US" dirty="0" smtClean="0"/>
              <a:t>Students cannot register on their own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School’s distance education coordinator registers the student</a:t>
            </a:r>
          </a:p>
          <a:p>
            <a:r>
              <a:rPr lang="en-US" dirty="0" smtClean="0"/>
              <a:t>Provider can approve or deny the registration</a:t>
            </a:r>
          </a:p>
          <a:p>
            <a:r>
              <a:rPr lang="en-US" dirty="0" smtClean="0"/>
              <a:t>School receives electronic notification of application status</a:t>
            </a:r>
          </a:p>
          <a:p>
            <a:r>
              <a:rPr lang="en-US" dirty="0" smtClean="0"/>
              <a:t>Provider initiates direct communication with school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Reasons to use SD Virtual 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848600" cy="4525963"/>
          </a:xfrm>
        </p:spPr>
        <p:txBody>
          <a:bodyPr/>
          <a:lstStyle/>
          <a:p>
            <a:r>
              <a:rPr lang="en-US" dirty="0" smtClean="0"/>
              <a:t>Scheduling conflicts</a:t>
            </a:r>
          </a:p>
          <a:p>
            <a:r>
              <a:rPr lang="en-US" dirty="0" smtClean="0"/>
              <a:t>Course not offered by resident district</a:t>
            </a:r>
          </a:p>
          <a:p>
            <a:r>
              <a:rPr lang="en-US" dirty="0" smtClean="0"/>
              <a:t>Looking for advanced coursework</a:t>
            </a:r>
          </a:p>
          <a:p>
            <a:r>
              <a:rPr lang="en-US" dirty="0" smtClean="0"/>
              <a:t>Credit recovery</a:t>
            </a:r>
          </a:p>
          <a:p>
            <a:r>
              <a:rPr lang="en-US" dirty="0" smtClean="0"/>
              <a:t>Home school student wanting virtual coursework</a:t>
            </a:r>
          </a:p>
          <a:p>
            <a:r>
              <a:rPr lang="en-US" dirty="0" smtClean="0"/>
              <a:t>School unable to find qualified staff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of Courses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Varies depending on provider</a:t>
            </a:r>
          </a:p>
          <a:p>
            <a:pPr lvl="1"/>
            <a:r>
              <a:rPr lang="en-US" dirty="0" smtClean="0"/>
              <a:t>Length of course, number of students enrolled</a:t>
            </a:r>
          </a:p>
          <a:p>
            <a:r>
              <a:rPr lang="en-US" dirty="0" smtClean="0"/>
              <a:t>Most range between $250-$325 per </a:t>
            </a:r>
            <a:r>
              <a:rPr lang="en-US" dirty="0" smtClean="0"/>
              <a:t>½ </a:t>
            </a:r>
            <a:r>
              <a:rPr lang="en-US" dirty="0" smtClean="0"/>
              <a:t>credit</a:t>
            </a:r>
          </a:p>
          <a:p>
            <a:r>
              <a:rPr lang="en-US" dirty="0" smtClean="0"/>
              <a:t>Payment typically made from resident school district</a:t>
            </a:r>
          </a:p>
          <a:p>
            <a:pPr lvl="1"/>
            <a:r>
              <a:rPr lang="en-US" dirty="0" smtClean="0"/>
              <a:t>District can have policy stating if student pays for some or all of cost of course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Denying Student </a:t>
            </a:r>
            <a:br>
              <a:rPr lang="en-US" dirty="0" smtClean="0"/>
            </a:br>
            <a:r>
              <a:rPr lang="en-US" dirty="0" smtClean="0"/>
              <a:t>Virtual Course Request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Resident school has right to deny student request to take virtual course</a:t>
            </a:r>
          </a:p>
          <a:p>
            <a:pPr lvl="1"/>
            <a:r>
              <a:rPr lang="en-US" dirty="0" smtClean="0"/>
              <a:t>Student is not a good candidate for virtual learning</a:t>
            </a:r>
          </a:p>
          <a:p>
            <a:pPr lvl="1"/>
            <a:r>
              <a:rPr lang="en-US" dirty="0" smtClean="0"/>
              <a:t>School prohibits virtual courses if course is offered traditionally within the district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School/District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Issue a letter grade and credit for the course</a:t>
            </a:r>
          </a:p>
          <a:p>
            <a:pPr lvl="1"/>
            <a:r>
              <a:rPr lang="en-US" dirty="0" smtClean="0"/>
              <a:t>Course provider issues the number grade</a:t>
            </a:r>
          </a:p>
          <a:p>
            <a:r>
              <a:rPr lang="en-US" dirty="0" smtClean="0"/>
              <a:t>Monitor student progress </a:t>
            </a:r>
          </a:p>
          <a:p>
            <a:r>
              <a:rPr lang="en-US" dirty="0" smtClean="0"/>
              <a:t>Proctor any related assessments</a:t>
            </a:r>
          </a:p>
          <a:p>
            <a:r>
              <a:rPr lang="en-US" dirty="0" smtClean="0"/>
              <a:t>Coordinate with provider to assure that instruction is consistent with any IEPs</a:t>
            </a:r>
          </a:p>
          <a:p>
            <a:r>
              <a:rPr lang="en-US" dirty="0" smtClean="0"/>
              <a:t>Public schools will give Dakota STEP to juniors who are enrolled in a district full-time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477</TotalTime>
  <Words>481</Words>
  <Application>Microsoft Office PowerPoint</Application>
  <PresentationFormat>On-screen Show (4:3)</PresentationFormat>
  <Paragraphs>92</Paragraphs>
  <Slides>17</Slides>
  <Notes>0</Notes>
  <HiddenSlides>4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Solstice</vt:lpstr>
      <vt:lpstr>Online Learning</vt:lpstr>
      <vt:lpstr>South Dakota Virtual School</vt:lpstr>
      <vt:lpstr>What is it?</vt:lpstr>
      <vt:lpstr>Who is it for?</vt:lpstr>
      <vt:lpstr>Registration</vt:lpstr>
      <vt:lpstr>Reasons to use SD Virtual School</vt:lpstr>
      <vt:lpstr>Cost of Courses</vt:lpstr>
      <vt:lpstr>Denying Student  Virtual Course Request</vt:lpstr>
      <vt:lpstr>School/District Responsibilities</vt:lpstr>
      <vt:lpstr>Providers</vt:lpstr>
      <vt:lpstr>Providers</vt:lpstr>
      <vt:lpstr>Course Approval Requirements</vt:lpstr>
      <vt:lpstr>Course Approval Requirements</vt:lpstr>
      <vt:lpstr>High plains  virtual school</vt:lpstr>
      <vt:lpstr>Chester Area CyberSchool</vt:lpstr>
      <vt:lpstr>High Plains Virtual School</vt:lpstr>
      <vt:lpstr>Slide 17</vt:lpstr>
    </vt:vector>
  </TitlesOfParts>
  <Company>lphs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Tad Walker</dc:creator>
  <cp:lastModifiedBy>Tad Walker</cp:lastModifiedBy>
  <cp:revision>29</cp:revision>
  <dcterms:created xsi:type="dcterms:W3CDTF">2013-02-28T21:25:03Z</dcterms:created>
  <dcterms:modified xsi:type="dcterms:W3CDTF">2013-03-02T19:58:40Z</dcterms:modified>
</cp:coreProperties>
</file>